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266" r:id="rId5"/>
    <p:sldId id="519" r:id="rId6"/>
    <p:sldId id="538" r:id="rId7"/>
    <p:sldId id="522" r:id="rId8"/>
    <p:sldId id="526" r:id="rId9"/>
    <p:sldId id="531" r:id="rId10"/>
    <p:sldId id="532" r:id="rId11"/>
    <p:sldId id="527" r:id="rId12"/>
    <p:sldId id="533" r:id="rId13"/>
    <p:sldId id="528" r:id="rId14"/>
    <p:sldId id="529" r:id="rId15"/>
    <p:sldId id="364" r:id="rId16"/>
  </p:sldIdLst>
  <p:sldSz cx="9144000" cy="5720080" type="screen16x10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9FBF8"/>
    <a:srgbClr val="E3E489"/>
    <a:srgbClr val="CCFF33"/>
    <a:srgbClr val="FF9900"/>
    <a:srgbClr val="CCCC00"/>
    <a:srgbClr val="CCECFF"/>
    <a:srgbClr val="1D41D5"/>
    <a:srgbClr val="FF6600"/>
    <a:srgbClr val="568424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825" autoAdjust="0"/>
    <p:restoredTop sz="84007" autoAdjust="0"/>
  </p:normalViewPr>
  <p:slideViewPr>
    <p:cSldViewPr>
      <p:cViewPr varScale="1">
        <p:scale>
          <a:sx n="60" d="100"/>
          <a:sy n="60" d="100"/>
        </p:scale>
        <p:origin x="-630" y="-78"/>
      </p:cViewPr>
      <p:guideLst>
        <p:guide orient="horz" pos="1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102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9EBF045-6A40-41FB-8218-DF5B9FFE601D}" type="datetimeFigureOut">
              <a:rPr lang="zh-CN" altLang="en-US"/>
            </a:fld>
            <a:endParaRPr lang="en-US" altLang="zh-CN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22D72E6-3BBD-486C-8793-26C87F40582A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BAA4A9C-7CA2-4705-8B8D-F3C0E91F64F4}" type="datetimeFigureOut">
              <a:rPr lang="zh-CN" altLang="en-US"/>
            </a:fld>
            <a:endParaRPr lang="en-US" altLang="zh-CN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8390" y="685800"/>
            <a:ext cx="5481221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4548B4C-CF44-4AEF-BAEE-C2A8AE0C7C44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BBAA4A9C-7CA2-4705-8B8D-F3C0E91F64F4}" type="datetimeFigureOut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fld id="{BBAA4A9C-7CA2-4705-8B8D-F3C0E91F64F4}" type="datetimeFigureOut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fld id="{BBAA4A9C-7CA2-4705-8B8D-F3C0E91F64F4}" type="datetimeFigureOut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fld id="{BBAA4A9C-7CA2-4705-8B8D-F3C0E91F64F4}" type="datetimeFigureOut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fld id="{BBAA4A9C-7CA2-4705-8B8D-F3C0E91F64F4}" type="datetimeFigureOut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7"/>
          <p:cNvSpPr>
            <a:spLocks noChangeShapeType="1"/>
          </p:cNvSpPr>
          <p:nvPr userDrawn="1"/>
        </p:nvSpPr>
        <p:spPr bwMode="auto">
          <a:xfrm>
            <a:off x="0" y="2161040"/>
            <a:ext cx="91440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</a:ln>
          <a:effectLst/>
        </p:spPr>
        <p:txBody>
          <a:bodyPr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5" name="Rectangle 33"/>
          <p:cNvSpPr>
            <a:spLocks noChangeArrowheads="1"/>
          </p:cNvSpPr>
          <p:nvPr userDrawn="1"/>
        </p:nvSpPr>
        <p:spPr bwMode="auto">
          <a:xfrm>
            <a:off x="0" y="508480"/>
            <a:ext cx="9144000" cy="95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6" name="Line 34"/>
          <p:cNvSpPr>
            <a:spLocks noChangeShapeType="1"/>
          </p:cNvSpPr>
          <p:nvPr userDrawn="1"/>
        </p:nvSpPr>
        <p:spPr bwMode="auto">
          <a:xfrm>
            <a:off x="0" y="2161040"/>
            <a:ext cx="91440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</a:ln>
          <a:effectLst/>
        </p:spPr>
        <p:txBody>
          <a:bodyPr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7" name="Rectangle 29"/>
          <p:cNvSpPr>
            <a:spLocks noChangeArrowheads="1"/>
          </p:cNvSpPr>
          <p:nvPr userDrawn="1"/>
        </p:nvSpPr>
        <p:spPr bwMode="gray">
          <a:xfrm>
            <a:off x="0" y="1461880"/>
            <a:ext cx="9142413" cy="1207640"/>
          </a:xfrm>
          <a:prstGeom prst="rect">
            <a:avLst/>
          </a:prstGeom>
          <a:gradFill rotWithShape="1">
            <a:gsLst>
              <a:gs pos="0">
                <a:srgbClr val="81CFEB">
                  <a:alpha val="19000"/>
                </a:srgbClr>
              </a:gs>
              <a:gs pos="100000">
                <a:srgbClr val="81CFEB">
                  <a:gamma/>
                  <a:tint val="0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Text Box 45"/>
          <p:cNvSpPr txBox="1">
            <a:spLocks noChangeArrowheads="1"/>
          </p:cNvSpPr>
          <p:nvPr userDrawn="1"/>
        </p:nvSpPr>
        <p:spPr bwMode="auto">
          <a:xfrm>
            <a:off x="2590800" y="4131400"/>
            <a:ext cx="3124200" cy="10668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 userDrawn="1"/>
        </p:nvSpPr>
        <p:spPr bwMode="gray">
          <a:xfrm>
            <a:off x="0" y="382440"/>
            <a:ext cx="9144000" cy="1461880"/>
          </a:xfrm>
          <a:prstGeom prst="rect">
            <a:avLst/>
          </a:prstGeom>
          <a:gradFill rotWithShape="1">
            <a:gsLst>
              <a:gs pos="0">
                <a:srgbClr val="3191D3"/>
              </a:gs>
              <a:gs pos="100000">
                <a:srgbClr val="3191D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102235" y="1221970"/>
            <a:ext cx="8686800" cy="5835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Python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数据分析基础教程</a:t>
            </a:r>
            <a:endParaRPr lang="zh-CN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Rectangle 29"/>
          <p:cNvSpPr>
            <a:spLocks noChangeArrowheads="1"/>
          </p:cNvSpPr>
          <p:nvPr userDrawn="1"/>
        </p:nvSpPr>
        <p:spPr bwMode="gray">
          <a:xfrm>
            <a:off x="0" y="1905"/>
            <a:ext cx="9142730" cy="1094740"/>
          </a:xfrm>
          <a:prstGeom prst="rect">
            <a:avLst/>
          </a:prstGeom>
          <a:gradFill rotWithShape="1">
            <a:gsLst>
              <a:gs pos="0">
                <a:srgbClr val="81CFEB">
                  <a:alpha val="19000"/>
                </a:srgbClr>
              </a:gs>
              <a:gs pos="100000">
                <a:srgbClr val="81CFEB">
                  <a:gamma/>
                  <a:tint val="0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21" name="TextBox 16"/>
          <p:cNvSpPr txBox="1"/>
          <p:nvPr userDrawn="1"/>
        </p:nvSpPr>
        <p:spPr>
          <a:xfrm>
            <a:off x="3439160" y="4399915"/>
            <a:ext cx="5349875" cy="52197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>
              <a:defRPr/>
            </a:pPr>
            <a:r>
              <a:rPr lang="zh-CN" altLang="en-US" sz="2800" b="1" dirty="0">
                <a:solidFill>
                  <a:schemeClr val="accent4"/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主讲  王斌会 教授</a:t>
            </a:r>
            <a:endParaRPr lang="zh-CN" altLang="en-US" sz="2800" b="1" dirty="0">
              <a:solidFill>
                <a:schemeClr val="accent4"/>
              </a:solidFill>
              <a:effectLst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2" name="TextBox 16"/>
          <p:cNvSpPr txBox="1"/>
          <p:nvPr userDrawn="1"/>
        </p:nvSpPr>
        <p:spPr>
          <a:xfrm>
            <a:off x="7620" y="510540"/>
            <a:ext cx="4845685" cy="52197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56842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微软雅黑" panose="020B0503020204020204" charset="-122"/>
              </a:rPr>
              <a:t>数据科学与大数据技术系列之</a:t>
            </a:r>
            <a:endParaRPr lang="zh-CN" altLang="en-US" sz="2800" b="1" dirty="0">
              <a:solidFill>
                <a:srgbClr val="56842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隶书" panose="02010800040101010101" charset="-122"/>
              <a:ea typeface="华文隶书" panose="02010800040101010101" charset="-122"/>
              <a:cs typeface="微软雅黑" panose="020B0503020204020204" charset="-122"/>
            </a:endParaRPr>
          </a:p>
        </p:txBody>
      </p:sp>
      <p:pic>
        <p:nvPicPr>
          <p:cNvPr id="3" name="图片 2" descr="封面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" y="1844040"/>
            <a:ext cx="3108960" cy="38957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-12065" y="5471795"/>
            <a:ext cx="793750" cy="252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5657293-E556-4977-86D7-51B0CF2739A3}" type="slidenum">
              <a:rPr lang="zh-CN" altLang="en-US" sz="1050" smtClean="0"/>
            </a:fld>
            <a:endParaRPr lang="zh-CN" altLang="en-US" sz="1050" dirty="0"/>
          </a:p>
        </p:txBody>
      </p:sp>
      <p:sp>
        <p:nvSpPr>
          <p:cNvPr id="5" name="Line 26"/>
          <p:cNvSpPr>
            <a:spLocks noChangeShapeType="1"/>
          </p:cNvSpPr>
          <p:nvPr userDrawn="1"/>
        </p:nvSpPr>
        <p:spPr bwMode="auto">
          <a:xfrm flipV="1">
            <a:off x="838200" y="610870"/>
            <a:ext cx="4792980" cy="1206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algn="l">
              <a:defRPr/>
            </a:pPr>
            <a:endParaRPr lang="zh-CN" altLang="en-US" sz="100">
              <a:ln>
                <a:solidFill>
                  <a:srgbClr val="0070C0"/>
                </a:solidFill>
              </a:ln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38185" y="363855"/>
            <a:ext cx="844550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000" b="1">
                <a:solidFill>
                  <a:srgbClr val="CCFF33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王   斌   会</a:t>
            </a:r>
            <a:endParaRPr lang="zh-CN" altLang="en-US" sz="1000" b="1">
              <a:solidFill>
                <a:srgbClr val="CCFF33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artplus_nature_naturalcity42_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956425" y="2796640"/>
            <a:ext cx="1654175" cy="73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artplus_nature_naturalcity42_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195888" y="2583450"/>
            <a:ext cx="2971800" cy="4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artplus_nature_naturalcity42_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873240" y="1483448"/>
            <a:ext cx="1546225" cy="138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artplus_nature_naturalcity42_d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5626100" y="2387473"/>
            <a:ext cx="623888" cy="48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 userDrawn="1"/>
        </p:nvSpPr>
        <p:spPr>
          <a:xfrm>
            <a:off x="956022" y="2116920"/>
            <a:ext cx="4150995" cy="11988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p>
            <a:pPr algn="ctr"/>
            <a:r>
              <a:rPr lang="zh-CN" altLang="en-US" sz="3600" b="1" cap="none" spc="0" smtClean="0">
                <a:solidFill>
                  <a:srgbClr val="00B0F0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本章就讲到这里！</a:t>
            </a:r>
            <a:endParaRPr lang="en-US" altLang="zh-CN" sz="3600" b="1" cap="none" spc="0" smtClean="0">
              <a:solidFill>
                <a:srgbClr val="00B0F0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  <a:p>
            <a:pPr algn="ctr"/>
            <a:r>
              <a:rPr lang="zh-CN" altLang="en-US" sz="3600" b="1" cap="none" spc="0" smtClean="0">
                <a:solidFill>
                  <a:srgbClr val="00B0F0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欢迎大家继续学习</a:t>
            </a:r>
            <a:r>
              <a:rPr lang="en-US" altLang="zh-CN" sz="3600" b="1" cap="none" spc="0" smtClean="0">
                <a:solidFill>
                  <a:srgbClr val="00B0F0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~</a:t>
            </a:r>
            <a:endParaRPr lang="en-US" altLang="zh-CN" sz="3600" b="1" cap="none" spc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00B0F0"/>
              </a:solidFill>
              <a:effectLst/>
              <a:latin typeface="华文楷体" panose="02010600040101010101" charset="-122"/>
              <a:ea typeface="华文楷体" panose="02010600040101010101" charset="-122"/>
              <a:cs typeface="华文新魏" panose="02010800040101010101" charset="-122"/>
              <a:sym typeface="+mn-ea"/>
            </a:endParaRPr>
          </a:p>
        </p:txBody>
      </p:sp>
      <p:sp>
        <p:nvSpPr>
          <p:cNvPr id="21" name="TextBox 16"/>
          <p:cNvSpPr txBox="1"/>
          <p:nvPr userDrawn="1"/>
        </p:nvSpPr>
        <p:spPr>
          <a:xfrm>
            <a:off x="852805" y="3945255"/>
            <a:ext cx="4031615" cy="4603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>
              <a:defRPr/>
            </a:pPr>
            <a:r>
              <a:rPr lang="zh-CN" altLang="en-US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王斌会 </a:t>
            </a:r>
            <a:r>
              <a:rPr lang="en-US" altLang="zh-CN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2021.8</a:t>
            </a:r>
            <a:endParaRPr lang="en-US" altLang="zh-CN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2805" y="116840"/>
            <a:ext cx="1687830" cy="54356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 userDrawn="1"/>
        </p:nvSpPr>
        <p:spPr bwMode="gray">
          <a:xfrm>
            <a:off x="838200" y="572040"/>
            <a:ext cx="8305800" cy="4639880"/>
          </a:xfrm>
          <a:prstGeom prst="rect">
            <a:avLst/>
          </a:prstGeom>
          <a:gradFill rotWithShape="1">
            <a:gsLst>
              <a:gs pos="0">
                <a:srgbClr val="81CFEB">
                  <a:alpha val="19000"/>
                </a:srgbClr>
              </a:gs>
              <a:gs pos="100000">
                <a:srgbClr val="81CFEB">
                  <a:gamma/>
                  <a:tint val="0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699160"/>
            <a:ext cx="8001000" cy="4322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gray">
          <a:xfrm>
            <a:off x="0" y="0"/>
            <a:ext cx="9144000" cy="572040"/>
          </a:xfrm>
          <a:prstGeom prst="rect">
            <a:avLst/>
          </a:prstGeom>
          <a:gradFill rotWithShape="1">
            <a:gsLst>
              <a:gs pos="0">
                <a:srgbClr val="81CFEB"/>
              </a:gs>
              <a:gs pos="100000">
                <a:srgbClr val="81CFEB">
                  <a:gamma/>
                  <a:tint val="0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639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27120"/>
            <a:ext cx="6096000" cy="31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16394" name="Group 31"/>
          <p:cNvGrpSpPr/>
          <p:nvPr userDrawn="1"/>
        </p:nvGrpSpPr>
        <p:grpSpPr bwMode="auto">
          <a:xfrm rot="10800000">
            <a:off x="8382000" y="0"/>
            <a:ext cx="762000" cy="572040"/>
            <a:chOff x="5216" y="628"/>
            <a:chExt cx="546" cy="543"/>
          </a:xfrm>
        </p:grpSpPr>
        <p:sp>
          <p:nvSpPr>
            <p:cNvPr id="1038" name="Rectangle 14"/>
            <p:cNvSpPr>
              <a:spLocks noChangeArrowheads="1"/>
            </p:cNvSpPr>
            <p:nvPr userDrawn="1"/>
          </p:nvSpPr>
          <p:spPr bwMode="gray">
            <a:xfrm rot="-5400000">
              <a:off x="5221" y="630"/>
              <a:ext cx="166" cy="166"/>
            </a:xfrm>
            <a:prstGeom prst="rect">
              <a:avLst/>
            </a:prstGeom>
            <a:solidFill>
              <a:srgbClr val="297CDD">
                <a:alpha val="89999"/>
              </a:srgbClr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gray">
            <a:xfrm rot="-5400000">
              <a:off x="5411" y="630"/>
              <a:ext cx="166" cy="166"/>
            </a:xfrm>
            <a:prstGeom prst="rect">
              <a:avLst/>
            </a:prstGeom>
            <a:solidFill>
              <a:srgbClr val="297CDD">
                <a:alpha val="60001"/>
              </a:srgbClr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  <p:sp>
          <p:nvSpPr>
            <p:cNvPr id="3" name="Rectangle 16"/>
            <p:cNvSpPr>
              <a:spLocks noChangeArrowheads="1"/>
            </p:cNvSpPr>
            <p:nvPr userDrawn="1"/>
          </p:nvSpPr>
          <p:spPr bwMode="gray">
            <a:xfrm rot="-5400000">
              <a:off x="5595" y="627"/>
              <a:ext cx="165" cy="168"/>
            </a:xfrm>
            <a:prstGeom prst="rect">
              <a:avLst/>
            </a:prstGeom>
            <a:solidFill>
              <a:srgbClr val="297CDD">
                <a:alpha val="85001"/>
              </a:srgbClr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  <p:sp>
          <p:nvSpPr>
            <p:cNvPr id="4" name="Rectangle 17"/>
            <p:cNvSpPr>
              <a:spLocks noChangeArrowheads="1"/>
            </p:cNvSpPr>
            <p:nvPr userDrawn="1"/>
          </p:nvSpPr>
          <p:spPr bwMode="gray">
            <a:xfrm rot="-5400000">
              <a:off x="5406" y="815"/>
              <a:ext cx="166" cy="168"/>
            </a:xfrm>
            <a:prstGeom prst="rect">
              <a:avLst/>
            </a:prstGeom>
            <a:solidFill>
              <a:srgbClr val="297CDD"/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gray">
            <a:xfrm rot="-5400000">
              <a:off x="5226" y="860"/>
              <a:ext cx="167" cy="165"/>
            </a:xfrm>
            <a:prstGeom prst="rect">
              <a:avLst/>
            </a:prstGeom>
            <a:solidFill>
              <a:srgbClr val="297CDD">
                <a:alpha val="60001"/>
              </a:srgbClr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gray">
            <a:xfrm rot="-5400000">
              <a:off x="5235" y="1058"/>
              <a:ext cx="167" cy="165"/>
            </a:xfrm>
            <a:prstGeom prst="rect">
              <a:avLst/>
            </a:prstGeom>
            <a:solidFill>
              <a:srgbClr val="297CDD">
                <a:alpha val="89999"/>
              </a:srgbClr>
            </a:solidFill>
            <a:ln w="19050" algn="ctr">
              <a:solidFill>
                <a:schemeClr val="bg1">
                  <a:alpha val="70000"/>
                </a:schemeClr>
              </a:solidFill>
              <a:miter lim="800000"/>
            </a:ln>
            <a:effectLst/>
          </p:spPr>
          <p:txBody>
            <a:bodyPr wrap="none" anchor="ctr"/>
            <a:lstStyle/>
            <a:p>
              <a:pPr algn="l">
                <a:defRPr/>
              </a:pPr>
              <a:endParaRPr lang="zh-CN" altLang="en-US" sz="100">
                <a:latin typeface="Arial" panose="020B0604020202020204" pitchFamily="34" charset="0"/>
              </a:endParaRPr>
            </a:p>
          </p:txBody>
        </p:sp>
      </p:grpSp>
      <p:sp>
        <p:nvSpPr>
          <p:cNvPr id="1050" name="Rectangle 26"/>
          <p:cNvSpPr>
            <a:spLocks noChangeArrowheads="1"/>
          </p:cNvSpPr>
          <p:nvPr userDrawn="1"/>
        </p:nvSpPr>
        <p:spPr bwMode="gray">
          <a:xfrm>
            <a:off x="269875" y="0"/>
            <a:ext cx="284163" cy="5746883"/>
          </a:xfrm>
          <a:prstGeom prst="rect">
            <a:avLst/>
          </a:prstGeom>
          <a:solidFill>
            <a:srgbClr val="4A9ACC">
              <a:alpha val="80000"/>
            </a:srgb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gray">
          <a:xfrm>
            <a:off x="-12700" y="0"/>
            <a:ext cx="330200" cy="5742911"/>
          </a:xfrm>
          <a:prstGeom prst="rect">
            <a:avLst/>
          </a:prstGeom>
          <a:gradFill rotWithShape="1">
            <a:gsLst>
              <a:gs pos="0">
                <a:srgbClr val="4A9ACC">
                  <a:gamma/>
                  <a:shade val="28627"/>
                  <a:invGamma/>
                </a:srgbClr>
              </a:gs>
              <a:gs pos="100000">
                <a:srgbClr val="4A9ACC"/>
              </a:gs>
            </a:gsLst>
            <a:lin ang="18900000" scaled="1"/>
          </a:gra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 userDrawn="1"/>
        </p:nvSpPr>
        <p:spPr bwMode="gray">
          <a:xfrm>
            <a:off x="749300" y="19863"/>
            <a:ext cx="71438" cy="5732317"/>
          </a:xfrm>
          <a:prstGeom prst="rect">
            <a:avLst/>
          </a:prstGeom>
          <a:solidFill>
            <a:srgbClr val="4A9ACC">
              <a:alpha val="20000"/>
            </a:srgb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gray">
          <a:xfrm>
            <a:off x="508000" y="0"/>
            <a:ext cx="168275" cy="5727021"/>
          </a:xfrm>
          <a:prstGeom prst="rect">
            <a:avLst/>
          </a:prstGeom>
          <a:solidFill>
            <a:srgbClr val="4A9ACC">
              <a:alpha val="53999"/>
            </a:srgb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 userDrawn="1"/>
        </p:nvSpPr>
        <p:spPr bwMode="gray">
          <a:xfrm>
            <a:off x="685800" y="0"/>
            <a:ext cx="114300" cy="5732318"/>
          </a:xfrm>
          <a:prstGeom prst="rect">
            <a:avLst/>
          </a:prstGeom>
          <a:solidFill>
            <a:srgbClr val="4A9ACC">
              <a:alpha val="37000"/>
            </a:srgbClr>
          </a:solidFill>
          <a:ln w="28575" algn="ctr">
            <a:noFill/>
            <a:miter lim="800000"/>
          </a:ln>
          <a:effectLst/>
        </p:spPr>
        <p:txBody>
          <a:bodyPr wrap="none" anchor="ctr"/>
          <a:lstStyle/>
          <a:p>
            <a:pPr algn="l">
              <a:defRPr/>
            </a:pPr>
            <a:endParaRPr lang="zh-CN" altLang="en-US" sz="1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7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华文中宋" panose="02010600040101010101" pitchFamily="2" charset="-122"/>
        </a:defRPr>
      </a:lvl9pPr>
    </p:titleStyle>
    <p:bodyStyle>
      <a:lvl1pPr marL="285750" indent="-285750" algn="l" rtl="0" eaLnBrk="0" fontAlgn="base" hangingPunct="0">
        <a:spcBef>
          <a:spcPts val="80"/>
        </a:spcBef>
        <a:spcAft>
          <a:spcPct val="0"/>
        </a:spcAft>
        <a:buChar char="•"/>
        <a:defRPr sz="2670">
          <a:solidFill>
            <a:schemeClr val="tx1"/>
          </a:solidFill>
          <a:latin typeface="+mn-lt"/>
          <a:ea typeface="+mn-ea"/>
          <a:cs typeface="+mn-cs"/>
        </a:defRPr>
      </a:lvl1pPr>
      <a:lvl2pPr marL="619760" indent="-238125" algn="l" rtl="0" eaLnBrk="0" fontAlgn="base" hangingPunct="0">
        <a:spcBef>
          <a:spcPts val="80"/>
        </a:spcBef>
        <a:spcAft>
          <a:spcPct val="0"/>
        </a:spcAft>
        <a:buChar char="–"/>
        <a:defRPr sz="2335">
          <a:solidFill>
            <a:schemeClr val="tx1"/>
          </a:solidFill>
          <a:latin typeface="+mn-lt"/>
          <a:ea typeface="+mn-ea"/>
        </a:defRPr>
      </a:lvl2pPr>
      <a:lvl3pPr marL="953135" indent="-190500" algn="l" rtl="0" eaLnBrk="0" fontAlgn="base" hangingPunct="0">
        <a:spcBef>
          <a:spcPts val="8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334770" indent="-190500" algn="l" rtl="0" eaLnBrk="0" fontAlgn="base" hangingPunct="0">
        <a:spcBef>
          <a:spcPts val="80"/>
        </a:spcBef>
        <a:spcAft>
          <a:spcPct val="0"/>
        </a:spcAft>
        <a:buChar char="–"/>
        <a:defRPr sz="1670">
          <a:solidFill>
            <a:schemeClr val="tx1"/>
          </a:solidFill>
          <a:latin typeface="+mn-lt"/>
          <a:ea typeface="+mn-ea"/>
        </a:defRPr>
      </a:lvl4pPr>
      <a:lvl5pPr marL="1716405" indent="-190500" algn="l" rtl="0" eaLnBrk="0" fontAlgn="base" hangingPunct="0">
        <a:spcBef>
          <a:spcPts val="80"/>
        </a:spcBef>
        <a:spcAft>
          <a:spcPct val="0"/>
        </a:spcAft>
        <a:buChar char="»"/>
        <a:defRPr sz="1670">
          <a:solidFill>
            <a:schemeClr val="tx1"/>
          </a:solidFill>
          <a:latin typeface="+mn-lt"/>
          <a:ea typeface="+mn-ea"/>
        </a:defRPr>
      </a:lvl5pPr>
      <a:lvl6pPr marL="209740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tx1"/>
          </a:solidFill>
          <a:latin typeface="+mn-lt"/>
          <a:ea typeface="+mn-ea"/>
        </a:defRPr>
      </a:lvl6pPr>
      <a:lvl7pPr marL="2479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tx1"/>
          </a:solidFill>
          <a:latin typeface="+mn-lt"/>
          <a:ea typeface="+mn-ea"/>
        </a:defRPr>
      </a:lvl7pPr>
      <a:lvl8pPr marL="2860040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tx1"/>
          </a:solidFill>
          <a:latin typeface="+mn-lt"/>
          <a:ea typeface="+mn-ea"/>
        </a:defRPr>
      </a:lvl8pPr>
      <a:lvl9pPr marL="3241675" indent="-190500" algn="l" rtl="0" fontAlgn="base">
        <a:spcBef>
          <a:spcPts val="80"/>
        </a:spcBef>
        <a:spcAft>
          <a:spcPct val="0"/>
        </a:spcAft>
        <a:buChar char="»"/>
        <a:defRPr sz="167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90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790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954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6.png"/><Relationship Id="rId2" Type="http://schemas.openxmlformats.org/officeDocument/2006/relationships/image" Target="../media/image25.emf"/><Relationship Id="rId1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3719830" y="2548415"/>
            <a:ext cx="48006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>
                <a:solidFill>
                  <a:schemeClr val="accent2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600">
                <a:solidFill>
                  <a:schemeClr val="accent2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600">
                <a:solidFill>
                  <a:schemeClr val="accent2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en-US" altLang="zh-CN" sz="3600">
              <a:solidFill>
                <a:schemeClr val="accent2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ransition advTm="2392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.2  数据的收集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7486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.2.2  纵向数据的收集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0930" y="1230630"/>
            <a:ext cx="8044180" cy="26073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30" y="3896995"/>
            <a:ext cx="8074660" cy="167576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.3  数据的管理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9010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.3.1  表格管理数据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0160" y="1361440"/>
            <a:ext cx="7533640" cy="11855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855" y="802005"/>
            <a:ext cx="6073775" cy="48723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925" y="4620260"/>
            <a:ext cx="7493000" cy="299720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.3  数据的管理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9010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.3.2  数据库管理数据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73480" y="1794510"/>
            <a:ext cx="7707630" cy="59626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FF33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FF33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</a:t>
            </a:r>
            <a:r>
              <a:rPr lang="zh-CN" altLang="en-US" sz="3200">
                <a:solidFill>
                  <a:srgbClr val="CCFF33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FF33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ransition advTm="570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48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1440"/>
            <a:ext cx="255524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思维导图</a:t>
            </a:r>
            <a:endParaRPr lang="zh-CN" altLang="en-US"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pic>
        <p:nvPicPr>
          <p:cNvPr id="3" name="图片 2" descr="第2章思维导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160" y="1031240"/>
            <a:ext cx="8128635" cy="3867150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48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2.1 </a:t>
            </a:r>
            <a:r>
              <a:rPr lang="zh-CN" alt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数据的类型</a:t>
            </a:r>
            <a:endParaRPr lang="zh-CN" altLang="en-US"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878840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.1.1  按度量尺度分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9155" y="1640840"/>
            <a:ext cx="8201025" cy="270446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48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2.1 </a:t>
            </a:r>
            <a:r>
              <a:rPr lang="zh-CN" alt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数据的类型</a:t>
            </a:r>
            <a:endParaRPr lang="zh-CN" altLang="en-US"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4400" y="878840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.1.1  按度量尺度分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7090" y="1640840"/>
            <a:ext cx="8240395" cy="253555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2.1 </a:t>
            </a:r>
            <a:r>
              <a:rPr lang="zh-CN" alt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数据的类型</a:t>
            </a:r>
            <a:endParaRPr lang="zh-CN" altLang="en-US"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9010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.1.2  按时间状况分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6670" y="1474470"/>
            <a:ext cx="7561580" cy="11347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910" y="2807970"/>
            <a:ext cx="7518400" cy="996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910" y="3956050"/>
            <a:ext cx="7440295" cy="948690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.2  数据的收集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2330" y="1031240"/>
            <a:ext cx="8223250" cy="16878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164840"/>
            <a:ext cx="8021320" cy="196913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.2  数据的收集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9010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.2.1  横向数据的收集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2370" y="1520190"/>
            <a:ext cx="7564120" cy="2921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895" y="1888490"/>
            <a:ext cx="7036435" cy="375094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.2  数据的收集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6800" y="726440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.2.1  横向数据的收集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2865" y="5220335"/>
            <a:ext cx="7077075" cy="349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" y="1183640"/>
            <a:ext cx="7985125" cy="10655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287270"/>
            <a:ext cx="7835265" cy="2884170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5360" y="99060"/>
            <a:ext cx="3763010" cy="40005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2</a:t>
            </a:r>
            <a:r>
              <a:rPr sz="4000" dirty="0" smtClean="0">
                <a:solidFill>
                  <a:srgbClr val="FF66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隶书" panose="02010509060101010101" pitchFamily="49" charset="-122"/>
                <a:cs typeface="+mj-lt"/>
              </a:rPr>
              <a:t>.2  数据的收集</a:t>
            </a:r>
            <a:endParaRPr sz="4000" dirty="0" smtClean="0">
              <a:solidFill>
                <a:srgbClr val="FF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隶书" panose="02010509060101010101" pitchFamily="49" charset="-122"/>
              <a:cs typeface="+mj-lt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6985" y="401320"/>
            <a:ext cx="641350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第</a:t>
            </a:r>
            <a:r>
              <a:rPr lang="en-US" altLang="zh-CN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</a:t>
            </a:r>
            <a:r>
              <a:rPr lang="zh-CN" altLang="en-US" sz="3200">
                <a:solidFill>
                  <a:srgbClr val="CCCC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章 数据收集与整理</a:t>
            </a:r>
            <a:endParaRPr lang="zh-CN" altLang="en-US" sz="3200">
              <a:solidFill>
                <a:srgbClr val="CCCC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360" y="748665"/>
            <a:ext cx="3375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2</a:t>
            </a:r>
            <a:r>
              <a:rPr lang="zh-CN" altLang="en-US" sz="2400" b="1">
                <a:solidFill>
                  <a:srgbClr val="1D41D5"/>
                </a:solidFill>
                <a:latin typeface="+mj-ea"/>
                <a:ea typeface="+mj-ea"/>
                <a:cs typeface="+mj-ea"/>
              </a:rPr>
              <a:t>.2.2  纵向数据的收集</a:t>
            </a:r>
            <a:endParaRPr lang="zh-CN" altLang="en-US" sz="2400" b="1">
              <a:solidFill>
                <a:srgbClr val="1D41D5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1336040"/>
            <a:ext cx="7499350" cy="25273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003040"/>
            <a:ext cx="7361555" cy="1529715"/>
          </a:xfrm>
          <a:prstGeom prst="rect">
            <a:avLst/>
          </a:prstGeom>
        </p:spPr>
      </p:pic>
    </p:spTree>
  </p:cSld>
  <p:clrMapOvr>
    <a:masterClrMapping/>
  </p:clrMapOvr>
  <p:transition advTm="4286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华文中宋"/>
        <a:cs typeface=""/>
      </a:majorFont>
      <a:minorFont>
        <a:latin typeface="Arial"/>
        <a:ea typeface="宋体"/>
        <a:cs typeface=""/>
      </a:minorFont>
    </a:fontScheme>
    <a:fmtScheme name="顶峰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WPS 演示</Application>
  <PresentationFormat>全屏显示(4:3)</PresentationFormat>
  <Paragraphs>66</Paragraphs>
  <Slides>13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华文中宋</vt:lpstr>
      <vt:lpstr>微软雅黑</vt:lpstr>
      <vt:lpstr>楷体</vt:lpstr>
      <vt:lpstr>华文隶书</vt:lpstr>
      <vt:lpstr>华文楷体</vt:lpstr>
      <vt:lpstr>华文新魏</vt:lpstr>
      <vt:lpstr>Calibri</vt:lpstr>
      <vt:lpstr>隶书</vt:lpstr>
      <vt:lpstr>Arial Unicode MS</vt:lpstr>
      <vt:lpstr>默认设计模板</vt:lpstr>
      <vt:lpstr>PowerPoint 演示文稿</vt:lpstr>
      <vt:lpstr>思维导图</vt:lpstr>
      <vt:lpstr>1.1 数据的类型</vt:lpstr>
      <vt:lpstr>2.1 数据的类型</vt:lpstr>
      <vt:lpstr>1.1 数据的类型</vt:lpstr>
      <vt:lpstr>1.2  数据的收集</vt:lpstr>
      <vt:lpstr>1.2  数据的收集</vt:lpstr>
      <vt:lpstr>1.2  数据的收集</vt:lpstr>
      <vt:lpstr>1.2  数据的收集</vt:lpstr>
      <vt:lpstr>1.2  数据的收集</vt:lpstr>
      <vt:lpstr>1.3  数据的管理</vt:lpstr>
      <vt:lpstr>1.3  数据的管理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wbh</cp:lastModifiedBy>
  <cp:revision>937</cp:revision>
  <cp:lastPrinted>2113-01-01T00:00:00Z</cp:lastPrinted>
  <dcterms:created xsi:type="dcterms:W3CDTF">2113-01-01T00:00:00Z</dcterms:created>
  <dcterms:modified xsi:type="dcterms:W3CDTF">2021-08-25T10:15:29Z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RubyTemplateID">
    <vt:lpwstr>8</vt:lpwstr>
  </property>
  <property fmtid="{D5CDD505-2E9C-101B-9397-08002B2CF9AE}" pid="4" name="KSOProductBuildVer">
    <vt:lpwstr>2052-11.1.0.10700</vt:lpwstr>
  </property>
  <property fmtid="{D5CDD505-2E9C-101B-9397-08002B2CF9AE}" pid="5" name="ICV">
    <vt:lpwstr>934404FA68CF433797EAB61244C68908</vt:lpwstr>
  </property>
</Properties>
</file>