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66" r:id="rId5"/>
    <p:sldId id="535" r:id="rId6"/>
    <p:sldId id="519" r:id="rId7"/>
    <p:sldId id="536" r:id="rId8"/>
    <p:sldId id="524" r:id="rId9"/>
    <p:sldId id="526" r:id="rId10"/>
    <p:sldId id="537" r:id="rId11"/>
    <p:sldId id="527" r:id="rId12"/>
    <p:sldId id="528" r:id="rId13"/>
    <p:sldId id="529" r:id="rId14"/>
    <p:sldId id="530" r:id="rId15"/>
    <p:sldId id="532" r:id="rId16"/>
    <p:sldId id="538" r:id="rId17"/>
    <p:sldId id="533" r:id="rId18"/>
    <p:sldId id="364" r:id="rId19"/>
  </p:sldIdLst>
  <p:sldSz cx="9144000" cy="5720080" type="screen16x1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FF33"/>
    <a:srgbClr val="CCCC00"/>
    <a:srgbClr val="CCECFF"/>
    <a:srgbClr val="1D41D5"/>
    <a:srgbClr val="FF6600"/>
    <a:srgbClr val="568424"/>
    <a:srgbClr val="99CCFF"/>
    <a:srgbClr val="FF9900"/>
    <a:srgbClr val="008080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5" autoAdjust="0"/>
    <p:restoredTop sz="84007" autoAdjust="0"/>
  </p:normalViewPr>
  <p:slideViewPr>
    <p:cSldViewPr>
      <p:cViewPr varScale="1">
        <p:scale>
          <a:sx n="60" d="100"/>
          <a:sy n="60" d="100"/>
        </p:scale>
        <p:origin x="-630" y="-78"/>
      </p:cViewPr>
      <p:guideLst>
        <p:guide orient="horz" pos="1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102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EBF045-6A40-41FB-8218-DF5B9FFE601D}" type="datetimeFigureOut">
              <a:rPr lang="zh-CN" altLang="en-US"/>
            </a:fld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2D72E6-3BBD-486C-8793-26C87F40582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390" y="685800"/>
            <a:ext cx="5481221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4548B4C-CF44-4AEF-BAEE-C2A8AE0C7C4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AA4A9C-7CA2-4705-8B8D-F3C0E91F64F4}" type="datetimeFigureOut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 userDrawn="1"/>
        </p:nvSpPr>
        <p:spPr bwMode="auto">
          <a:xfrm>
            <a:off x="0" y="508480"/>
            <a:ext cx="9144000" cy="95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6" name="Line 34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gray">
          <a:xfrm>
            <a:off x="0" y="1461880"/>
            <a:ext cx="9142413" cy="12076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 userDrawn="1"/>
        </p:nvSpPr>
        <p:spPr bwMode="auto">
          <a:xfrm>
            <a:off x="2590800" y="4131400"/>
            <a:ext cx="3124200" cy="10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gray">
          <a:xfrm>
            <a:off x="0" y="382440"/>
            <a:ext cx="9144000" cy="1461880"/>
          </a:xfrm>
          <a:prstGeom prst="rect">
            <a:avLst/>
          </a:prstGeom>
          <a:gradFill rotWithShape="1">
            <a:gsLst>
              <a:gs pos="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235" y="1221970"/>
            <a:ext cx="86868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Python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数据分析基础教程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Rectangle 29"/>
          <p:cNvSpPr>
            <a:spLocks noChangeArrowheads="1"/>
          </p:cNvSpPr>
          <p:nvPr userDrawn="1"/>
        </p:nvSpPr>
        <p:spPr bwMode="gray">
          <a:xfrm>
            <a:off x="0" y="1905"/>
            <a:ext cx="9142730" cy="10947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5" y="1858010"/>
            <a:ext cx="3204210" cy="3845560"/>
          </a:xfrm>
          <a:prstGeom prst="rect">
            <a:avLst/>
          </a:prstGeom>
        </p:spPr>
      </p:pic>
      <p:sp>
        <p:nvSpPr>
          <p:cNvPr id="21" name="TextBox 16"/>
          <p:cNvSpPr txBox="1"/>
          <p:nvPr userDrawn="1"/>
        </p:nvSpPr>
        <p:spPr>
          <a:xfrm>
            <a:off x="3439160" y="4399915"/>
            <a:ext cx="534987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defRPr/>
            </a:pPr>
            <a:r>
              <a:rPr lang="zh-CN" altLang="en-US" sz="2800" b="1" dirty="0"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主讲  王斌会 教授</a:t>
            </a:r>
            <a:endParaRPr lang="zh-CN" altLang="en-US" sz="2800" b="1" dirty="0"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TextBox 16"/>
          <p:cNvSpPr txBox="1"/>
          <p:nvPr userDrawn="1"/>
        </p:nvSpPr>
        <p:spPr>
          <a:xfrm>
            <a:off x="7620" y="510540"/>
            <a:ext cx="484568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568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微软雅黑" panose="020B0503020204020204" charset="-122"/>
              </a:rPr>
              <a:t>数据科学与大数据技术系列之</a:t>
            </a:r>
            <a:endParaRPr lang="zh-CN" altLang="en-US" sz="2800" b="1" dirty="0">
              <a:solidFill>
                <a:srgbClr val="56842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1665" y="394335"/>
            <a:ext cx="2158365" cy="695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-12065" y="5471795"/>
            <a:ext cx="79375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57293-E556-4977-86D7-51B0CF2739A3}" type="slidenum">
              <a:rPr lang="zh-CN" altLang="en-US" sz="1050" smtClean="0"/>
            </a:fld>
            <a:endParaRPr lang="zh-CN" altLang="en-US" sz="1050" dirty="0"/>
          </a:p>
        </p:txBody>
      </p:sp>
      <p:sp>
        <p:nvSpPr>
          <p:cNvPr id="5" name="Line 26"/>
          <p:cNvSpPr>
            <a:spLocks noChangeShapeType="1"/>
          </p:cNvSpPr>
          <p:nvPr userDrawn="1"/>
        </p:nvSpPr>
        <p:spPr bwMode="auto">
          <a:xfrm flipV="1">
            <a:off x="838200" y="610870"/>
            <a:ext cx="4792980" cy="120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zh-CN" altLang="en-US" sz="100">
              <a:ln>
                <a:solidFill>
                  <a:srgbClr val="0070C0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8145" y="20320"/>
            <a:ext cx="1630045" cy="5251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rtplus_nature_naturalcity42_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56425" y="2796640"/>
            <a:ext cx="1654175" cy="7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artplus_nature_naturalcity42_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2583450"/>
            <a:ext cx="2971800" cy="4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tplus_nature_naturalcity42_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73240" y="1483448"/>
            <a:ext cx="1546225" cy="138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2387473"/>
            <a:ext cx="623888" cy="4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956022" y="2116920"/>
            <a:ext cx="4150995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本章就讲到这里！</a:t>
            </a:r>
            <a:endParaRPr lang="en-US" altLang="zh-CN" sz="3600" b="1" cap="none" spc="0" smtClean="0"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欢迎大家继续学习</a:t>
            </a:r>
            <a:r>
              <a:rPr lang="en-US" altLang="zh-CN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~</a:t>
            </a:r>
            <a:endParaRPr lang="en-US" altLang="zh-CN" sz="36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852805" y="3945255"/>
            <a:ext cx="403161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王斌会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2019.3.1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7910" y="5103495"/>
            <a:ext cx="1687830" cy="5435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 userDrawn="1"/>
        </p:nvSpPr>
        <p:spPr bwMode="gray">
          <a:xfrm>
            <a:off x="838200" y="572040"/>
            <a:ext cx="8305800" cy="463988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99160"/>
            <a:ext cx="8001000" cy="4322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gray">
          <a:xfrm>
            <a:off x="0" y="0"/>
            <a:ext cx="9144000" cy="572040"/>
          </a:xfrm>
          <a:prstGeom prst="rect">
            <a:avLst/>
          </a:prstGeom>
          <a:gradFill rotWithShape="1">
            <a:gsLst>
              <a:gs pos="0">
                <a:srgbClr val="81CFEB"/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7120"/>
            <a:ext cx="6096000" cy="31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grpSp>
        <p:nvGrpSpPr>
          <p:cNvPr id="16394" name="Group 31"/>
          <p:cNvGrpSpPr/>
          <p:nvPr userDrawn="1"/>
        </p:nvGrpSpPr>
        <p:grpSpPr bwMode="auto">
          <a:xfrm rot="10800000">
            <a:off x="8382000" y="0"/>
            <a:ext cx="762000" cy="572040"/>
            <a:chOff x="5216" y="628"/>
            <a:chExt cx="546" cy="543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gray">
            <a:xfrm rot="-5400000">
              <a:off x="5221" y="630"/>
              <a:ext cx="166" cy="166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gray">
            <a:xfrm rot="-5400000">
              <a:off x="5411" y="630"/>
              <a:ext cx="166" cy="166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3" name="Rectangle 16"/>
            <p:cNvSpPr>
              <a:spLocks noChangeArrowheads="1"/>
            </p:cNvSpPr>
            <p:nvPr userDrawn="1"/>
          </p:nvSpPr>
          <p:spPr bwMode="gray">
            <a:xfrm rot="-5400000">
              <a:off x="5595" y="627"/>
              <a:ext cx="165" cy="168"/>
            </a:xfrm>
            <a:prstGeom prst="rect">
              <a:avLst/>
            </a:prstGeom>
            <a:solidFill>
              <a:srgbClr val="297CDD">
                <a:alpha val="85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4" name="Rectangle 17"/>
            <p:cNvSpPr>
              <a:spLocks noChangeArrowheads="1"/>
            </p:cNvSpPr>
            <p:nvPr userDrawn="1"/>
          </p:nvSpPr>
          <p:spPr bwMode="gray">
            <a:xfrm rot="-5400000">
              <a:off x="5406" y="815"/>
              <a:ext cx="166" cy="168"/>
            </a:xfrm>
            <a:prstGeom prst="rect">
              <a:avLst/>
            </a:prstGeom>
            <a:solidFill>
              <a:srgbClr val="297CDD"/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 rot="-5400000">
              <a:off x="5226" y="860"/>
              <a:ext cx="167" cy="165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 rot="-5400000">
              <a:off x="5235" y="1058"/>
              <a:ext cx="167" cy="165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</p:grpSp>
      <p:sp>
        <p:nvSpPr>
          <p:cNvPr id="1050" name="Rectangle 26"/>
          <p:cNvSpPr>
            <a:spLocks noChangeArrowheads="1"/>
          </p:cNvSpPr>
          <p:nvPr userDrawn="1"/>
        </p:nvSpPr>
        <p:spPr bwMode="gray">
          <a:xfrm>
            <a:off x="269875" y="0"/>
            <a:ext cx="284163" cy="5746883"/>
          </a:xfrm>
          <a:prstGeom prst="rect">
            <a:avLst/>
          </a:prstGeom>
          <a:solidFill>
            <a:srgbClr val="4A9ACC">
              <a:alpha val="8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gray">
          <a:xfrm>
            <a:off x="-12700" y="0"/>
            <a:ext cx="330200" cy="5742911"/>
          </a:xfrm>
          <a:prstGeom prst="rect">
            <a:avLst/>
          </a:prstGeom>
          <a:gradFill rotWithShape="1">
            <a:gsLst>
              <a:gs pos="0">
                <a:srgbClr val="4A9ACC">
                  <a:gamma/>
                  <a:shade val="28627"/>
                  <a:invGamma/>
                </a:srgbClr>
              </a:gs>
              <a:gs pos="100000">
                <a:srgbClr val="4A9ACC"/>
              </a:gs>
            </a:gsLst>
            <a:lin ang="189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gray">
          <a:xfrm>
            <a:off x="749300" y="19863"/>
            <a:ext cx="71438" cy="5732317"/>
          </a:xfrm>
          <a:prstGeom prst="rect">
            <a:avLst/>
          </a:prstGeom>
          <a:solidFill>
            <a:srgbClr val="4A9ACC">
              <a:alpha val="2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gray">
          <a:xfrm>
            <a:off x="508000" y="0"/>
            <a:ext cx="168275" cy="5727021"/>
          </a:xfrm>
          <a:prstGeom prst="rect">
            <a:avLst/>
          </a:prstGeom>
          <a:solidFill>
            <a:srgbClr val="4A9ACC">
              <a:alpha val="53999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gray">
          <a:xfrm>
            <a:off x="685800" y="0"/>
            <a:ext cx="114300" cy="5732318"/>
          </a:xfrm>
          <a:prstGeom prst="rect">
            <a:avLst/>
          </a:prstGeom>
          <a:solidFill>
            <a:srgbClr val="4A9ACC">
              <a:alpha val="37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7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285750" indent="-285750" algn="l" rtl="0" eaLnBrk="0" fontAlgn="base" hangingPunct="0">
        <a:spcBef>
          <a:spcPts val="80"/>
        </a:spcBef>
        <a:spcAft>
          <a:spcPct val="0"/>
        </a:spcAft>
        <a:buChar char="•"/>
        <a:defRPr sz="267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rtl="0" eaLnBrk="0" fontAlgn="base" hangingPunct="0">
        <a:spcBef>
          <a:spcPts val="8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ea typeface="+mn-ea"/>
        </a:defRPr>
      </a:lvl2pPr>
      <a:lvl3pPr marL="953135" indent="-190500" algn="l" rtl="0" eaLnBrk="0" fontAlgn="base" hangingPunct="0">
        <a:spcBef>
          <a:spcPts val="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34770" indent="-190500" algn="l" rtl="0" eaLnBrk="0" fontAlgn="base" hangingPunct="0">
        <a:spcBef>
          <a:spcPts val="80"/>
        </a:spcBef>
        <a:spcAft>
          <a:spcPct val="0"/>
        </a:spcAft>
        <a:buChar char="–"/>
        <a:defRPr sz="1670">
          <a:solidFill>
            <a:schemeClr val="tx1"/>
          </a:solidFill>
          <a:latin typeface="+mn-lt"/>
          <a:ea typeface="+mn-ea"/>
        </a:defRPr>
      </a:lvl4pPr>
      <a:lvl5pPr marL="1716405" indent="-190500" algn="l" rtl="0" eaLnBrk="0" fontAlgn="base" hangingPunct="0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5pPr>
      <a:lvl6pPr marL="2097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7pPr>
      <a:lvl8pPr marL="2860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719830" y="2548415"/>
            <a:ext cx="48006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sz="3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60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23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9355" y="713740"/>
            <a:ext cx="7566660" cy="2381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60" y="3171825"/>
            <a:ext cx="5810250" cy="248475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649605"/>
            <a:ext cx="6931025" cy="2938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85" y="3209290"/>
            <a:ext cx="5360035" cy="251587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215" y="726440"/>
            <a:ext cx="6798310" cy="2388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15" y="3114675"/>
            <a:ext cx="5570220" cy="257556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9.3  概率性决策分析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045" y="1790700"/>
            <a:ext cx="7309485" cy="223774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9.3  概率性决策分析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745" y="678180"/>
            <a:ext cx="6577330" cy="2575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205" y="2999740"/>
            <a:ext cx="5723890" cy="263715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9.3  概率性决策分析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7095" y="675640"/>
            <a:ext cx="32442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9.3.2  后悔期望值法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2415" y="1136015"/>
            <a:ext cx="6737350" cy="2200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05" y="3364230"/>
            <a:ext cx="5928360" cy="23241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第9章  数据的决策分析</a:t>
            </a:r>
            <a:endParaRPr lang="zh-CN" altLang="en-US" sz="3200">
              <a:solidFill>
                <a:srgbClr val="CCFF33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57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255524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思维导图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" y="1172210"/>
            <a:ext cx="8242300" cy="374904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255524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思维导图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480" y="1243965"/>
            <a:ext cx="7663815" cy="359156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02221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9.1  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48665"/>
            <a:ext cx="2808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9.1.1  单目标求解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180" y="1361440"/>
            <a:ext cx="7840345" cy="1301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85" y="2832735"/>
            <a:ext cx="7473950" cy="981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935" y="3893185"/>
            <a:ext cx="7442200" cy="15316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02221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9.1  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37540"/>
            <a:ext cx="2808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9.1.1  单目标求解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665" y="1032510"/>
            <a:ext cx="6994525" cy="1915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65" y="2948305"/>
            <a:ext cx="6943090" cy="1865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4820285"/>
            <a:ext cx="6174105" cy="8839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02221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9.1  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13105"/>
            <a:ext cx="2874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9.1.2  多目标求解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315" y="1173480"/>
            <a:ext cx="7139940" cy="1691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15" y="2865120"/>
            <a:ext cx="6638290" cy="888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15" y="3125470"/>
            <a:ext cx="7376160" cy="1699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65" y="4834890"/>
            <a:ext cx="5075555" cy="86741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03580"/>
            <a:ext cx="2377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9.2.1  分析方法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7320" y="1217930"/>
            <a:ext cx="6880225" cy="1612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2921000"/>
            <a:ext cx="6181090" cy="242760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03580"/>
            <a:ext cx="2377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9.2.1  分析方法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380" y="1163955"/>
            <a:ext cx="6873240" cy="1455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734310"/>
            <a:ext cx="6859270" cy="2360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15" y="3103245"/>
            <a:ext cx="6202680" cy="258318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50570"/>
            <a:ext cx="24682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9.2.2  分析原则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455" y="1210945"/>
            <a:ext cx="6926580" cy="250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40" y="3114040"/>
            <a:ext cx="6024245" cy="256984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中宋"/>
        <a:cs typeface=""/>
      </a:majorFont>
      <a:minorFont>
        <a:latin typeface="Arial"/>
        <a:ea typeface="宋体"/>
        <a:cs typeface="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WPS 演示</Application>
  <PresentationFormat>全屏显示(4:3)</PresentationFormat>
  <Paragraphs>78</Paragraphs>
  <Slides>16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华文中宋</vt:lpstr>
      <vt:lpstr>微软雅黑</vt:lpstr>
      <vt:lpstr>楷体</vt:lpstr>
      <vt:lpstr>华文隶书</vt:lpstr>
      <vt:lpstr>华文楷体</vt:lpstr>
      <vt:lpstr>华文新魏</vt:lpstr>
      <vt:lpstr>Calibri</vt:lpstr>
      <vt:lpstr>隶书</vt:lpstr>
      <vt:lpstr>Arial Unicode MS</vt:lpstr>
      <vt:lpstr>默认设计模板</vt:lpstr>
      <vt:lpstr>PowerPoint 演示文稿</vt:lpstr>
      <vt:lpstr>思维导图</vt:lpstr>
      <vt:lpstr>思维导图</vt:lpstr>
      <vt:lpstr>9.1  确定性决策分析</vt:lpstr>
      <vt:lpstr>9.1  确定性决策分析</vt:lpstr>
      <vt:lpstr>9.1  确定性决策分析</vt:lpstr>
      <vt:lpstr>9.2  不确定性决策分析</vt:lpstr>
      <vt:lpstr>9.2  不确定性决策分析</vt:lpstr>
      <vt:lpstr>9.2  不确定性决策分析</vt:lpstr>
      <vt:lpstr>9.2  不确定性决策分析</vt:lpstr>
      <vt:lpstr>9.2  不确定性决策分析</vt:lpstr>
      <vt:lpstr>9.2  不确定性决策分析</vt:lpstr>
      <vt:lpstr>9.3  概率性决策分析</vt:lpstr>
      <vt:lpstr>9.3  概率性决策分析</vt:lpstr>
      <vt:lpstr>9.3  概率性决策分析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wbh</cp:lastModifiedBy>
  <cp:revision>938</cp:revision>
  <cp:lastPrinted>2113-01-01T00:00:00Z</cp:lastPrinted>
  <dcterms:created xsi:type="dcterms:W3CDTF">2113-01-01T00:00:00Z</dcterms:created>
  <dcterms:modified xsi:type="dcterms:W3CDTF">2019-06-22T01:30:27Z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RubyTemplateID">
    <vt:lpwstr>8</vt:lpwstr>
  </property>
  <property fmtid="{D5CDD505-2E9C-101B-9397-08002B2CF9AE}" pid="4" name="KSOProductBuildVer">
    <vt:lpwstr>2052-11.1.0.8765</vt:lpwstr>
  </property>
</Properties>
</file>